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8" r:id="rId2"/>
    <p:sldId id="332" r:id="rId3"/>
    <p:sldId id="335" r:id="rId4"/>
    <p:sldId id="336" r:id="rId5"/>
    <p:sldId id="346" r:id="rId6"/>
    <p:sldId id="342" r:id="rId7"/>
    <p:sldId id="339" r:id="rId8"/>
    <p:sldId id="338" r:id="rId9"/>
    <p:sldId id="343" r:id="rId10"/>
    <p:sldId id="347" r:id="rId11"/>
    <p:sldId id="341" r:id="rId12"/>
    <p:sldId id="340" r:id="rId13"/>
    <p:sldId id="344" r:id="rId14"/>
    <p:sldId id="348" r:id="rId15"/>
    <p:sldId id="349" r:id="rId16"/>
    <p:sldId id="350" r:id="rId17"/>
    <p:sldId id="345" r:id="rId18"/>
    <p:sldId id="333" r:id="rId19"/>
  </p:sldIdLst>
  <p:sldSz cx="9144000" cy="5143500" type="screen16x9"/>
  <p:notesSz cx="6858000" cy="91440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Eurostile-Roman-DTC"/>
      <p:regular r:id="rId26"/>
    </p:embeddedFont>
    <p:embeddedFont>
      <p:font typeface="Eurostile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4F81BD"/>
    <a:srgbClr val="FFFF00"/>
    <a:srgbClr val="A1AAFD"/>
    <a:srgbClr val="4254FC"/>
    <a:srgbClr val="DAA600"/>
    <a:srgbClr val="495AD7"/>
    <a:srgbClr val="384C84"/>
    <a:srgbClr val="22293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68633" autoAdjust="0"/>
  </p:normalViewPr>
  <p:slideViewPr>
    <p:cSldViewPr>
      <p:cViewPr>
        <p:scale>
          <a:sx n="80" d="100"/>
          <a:sy n="80" d="100"/>
        </p:scale>
        <p:origin x="-4434" y="-12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4473-0F76-490B-9557-82FAFB46A6AF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F758D-4E43-4188-9A1E-F7F8C61DF0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37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2E1BB-3496-4285-A8EE-DF3CEE49C5AC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5D255-0F5F-4CA8-A487-3EEEF53BB6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1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Prepared and</a:t>
            </a:r>
            <a:r>
              <a:rPr lang="en-US" baseline="0" dirty="0" smtClean="0"/>
              <a:t> presented by </a:t>
            </a:r>
            <a:r>
              <a:rPr lang="en-US" baseline="0" dirty="0" err="1" smtClean="0"/>
              <a:t>Gerke</a:t>
            </a:r>
            <a:r>
              <a:rPr lang="en-US" baseline="0" dirty="0" smtClean="0"/>
              <a:t> Max Preussner for West Coast </a:t>
            </a:r>
            <a:r>
              <a:rPr lang="en-US" baseline="0" dirty="0" err="1" smtClean="0"/>
              <a:t>MiniDevCon</a:t>
            </a:r>
            <a:r>
              <a:rPr lang="en-US" baseline="0" dirty="0" smtClean="0"/>
              <a:t> 2014, July 21-24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r>
              <a:rPr lang="en-US" dirty="0" smtClean="0"/>
              <a:t>Email max.preussner@epicgames.com in case of comments</a:t>
            </a:r>
            <a:r>
              <a:rPr lang="en-US" baseline="0" dirty="0" smtClean="0"/>
              <a:t>, questions or suggestions or visit our </a:t>
            </a:r>
            <a:r>
              <a:rPr lang="en-US" baseline="0" dirty="0" err="1" smtClean="0"/>
              <a:t>AnswerHub</a:t>
            </a:r>
            <a:r>
              <a:rPr lang="en-US" baseline="0" dirty="0" smtClean="0"/>
              <a:t> </a:t>
            </a:r>
            <a:r>
              <a:rPr lang="en-US" baseline="0" smtClean="0"/>
              <a:t>at http://answers.unrealengine.com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9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I said, there are now hundreds of modules in the code base, but you only need to know a few of them.</a:t>
            </a:r>
          </a:p>
          <a:p>
            <a:endParaRPr lang="en-US" dirty="0" smtClean="0"/>
          </a:p>
          <a:p>
            <a:r>
              <a:rPr lang="en-US" dirty="0" smtClean="0"/>
              <a:t>When you first begin programming with Unreal Engine, you</a:t>
            </a:r>
            <a:r>
              <a:rPr lang="en-US" baseline="0" dirty="0" smtClean="0"/>
              <a:t> will frequently use features from Core, </a:t>
            </a:r>
            <a:r>
              <a:rPr lang="en-US" baseline="0" dirty="0" err="1" smtClean="0"/>
              <a:t>CoreUObject</a:t>
            </a:r>
            <a:r>
              <a:rPr lang="en-US" baseline="0" dirty="0" smtClean="0"/>
              <a:t>, Engine and Slate.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Nearly all other modules in the code base are built on top of one or more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7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are more familiar</a:t>
            </a:r>
            <a:r>
              <a:rPr lang="en-US" baseline="0" dirty="0" smtClean="0"/>
              <a:t> with programming games and tools for Unreal Engine, you may also be interested in other more advanced modules.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of the remaining modules in the code base implement features for Unreal Editor.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use them as a learning resource for implementing your own plug-ins and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41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also several modules that will make it easier for you to add cool new features to the Editor or your game.</a:t>
            </a:r>
          </a:p>
          <a:p>
            <a:endParaRPr lang="en-US" dirty="0" smtClean="0"/>
          </a:p>
          <a:p>
            <a:r>
              <a:rPr lang="en-US" dirty="0" smtClean="0"/>
              <a:t>We recently added the </a:t>
            </a:r>
            <a:r>
              <a:rPr lang="en-US" dirty="0" err="1" smtClean="0"/>
              <a:t>GameLiveStreaming</a:t>
            </a:r>
            <a:r>
              <a:rPr lang="en-US" dirty="0" smtClean="0"/>
              <a:t> module, which allows your</a:t>
            </a:r>
            <a:r>
              <a:rPr lang="en-US" baseline="0" dirty="0" smtClean="0"/>
              <a:t> users to stream their game play to Twitch.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also a module for 3D Head Mounted Display support – the Oculus plug-in uses it to add Oculus support to the Engine.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also various utility modules, such as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and XML helpers.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41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these</a:t>
            </a:r>
            <a:r>
              <a:rPr lang="en-US" baseline="0" dirty="0" smtClean="0"/>
              <a:t> modules are used in the Engine, the Editor and our tools.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you will actually spend most of your time in your own projects.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Projects are really easy to create in Unreal Engine 4.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provide a number of both</a:t>
            </a:r>
            <a:r>
              <a:rPr lang="en-US" baseline="0" dirty="0" smtClean="0"/>
              <a:t> Blueprint and C++ project samples for various types of games.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More templates will be added over time, and you can even add your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41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can see the project template browser and the sample project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06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your project is ready for testing, you can cook, package and deploy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Cooking is the process of optimizing your game’s content for the desired target platforms.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Packaging will arrange all content files and binaries in a way that is best for the target device, usually a .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is the process of getting your packaged files onto the device.</a:t>
            </a:r>
          </a:p>
          <a:p>
            <a:endParaRPr lang="en-US" baseline="0" dirty="0" smtClean="0"/>
          </a:p>
          <a:p>
            <a:r>
              <a:rPr lang="en-US" dirty="0" smtClean="0"/>
              <a:t>Cooking and packaging each time is very time consuming.</a:t>
            </a:r>
          </a:p>
          <a:p>
            <a:endParaRPr lang="en-US" dirty="0" smtClean="0"/>
          </a:p>
          <a:p>
            <a:r>
              <a:rPr lang="en-US" dirty="0" smtClean="0"/>
              <a:t>We recommend that you use the Quick Launch feature instead,</a:t>
            </a:r>
            <a:r>
              <a:rPr lang="en-US" baseline="0" dirty="0" smtClean="0"/>
              <a:t> which utilizes Cook-On-The-Fly.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06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ten minutes is not even remotely enough to introduce you</a:t>
            </a:r>
            <a:r>
              <a:rPr lang="en-US" baseline="0" dirty="0" smtClean="0"/>
              <a:t> to all the components of the Engine.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prepared a number of other talks for today that will provide more detail on various topics.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1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Make sure to check out our extensive documentation on the</a:t>
            </a:r>
            <a:r>
              <a:rPr lang="en-US" baseline="0" smtClean="0"/>
              <a:t> internet!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8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Unreal Engine has been developed over a period of over</a:t>
            </a:r>
            <a:r>
              <a:rPr lang="en-US" baseline="0" dirty="0" smtClean="0"/>
              <a:t> 20 years and</a:t>
            </a:r>
            <a:r>
              <a:rPr lang="en-US" dirty="0" smtClean="0"/>
              <a:t> contains</a:t>
            </a:r>
            <a:r>
              <a:rPr lang="en-US" baseline="0" dirty="0" smtClean="0"/>
              <a:t> code and content from hundreds of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an unprecedented feature set for game development, but also a very large number of things to learn.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Despite the large number of components and concepts, you should find it relatively easy to get started.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put a lot of effort into hierarchically organizing everything, so that the Engine as a whole is really just a big collection of simple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very first things you will encounter after downloading Unreal Engine 4 are the various directories on your hard drive.</a:t>
            </a:r>
          </a:p>
          <a:p>
            <a:endParaRPr lang="en-US" dirty="0" smtClean="0"/>
          </a:p>
          <a:p>
            <a:r>
              <a:rPr lang="en-US" dirty="0" smtClean="0"/>
              <a:t>Most of the files are located within the Engine directory, which contains everything needed to make and run games.</a:t>
            </a:r>
          </a:p>
          <a:p>
            <a:endParaRPr lang="en-US" dirty="0" smtClean="0"/>
          </a:p>
          <a:p>
            <a:r>
              <a:rPr lang="en-US" dirty="0" smtClean="0"/>
              <a:t>Over time, you will add your own directories, one for each project you are creating.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looking at a few sample projects and perhaps creating your own first project, you may wonder</a:t>
            </a:r>
            <a:r>
              <a:rPr lang="en-US" baseline="0" dirty="0" smtClean="0"/>
              <a:t> how the Engine knows what to load and what to do.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answer to this are configuration files – we call them INIs.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systems, such as the Engine, the Editor and games have their own INI file stack.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3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not just one INI file, but multiple ones that are stacked hierarchically.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3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previous versions of Unreal Engine,</a:t>
            </a:r>
            <a:r>
              <a:rPr lang="en-US" baseline="0" dirty="0" smtClean="0"/>
              <a:t> users had to modify INI files quite frequently.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tedious and error prone.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Unreal Engine 4 we are making a big push to expose all the important settings directly in the Editor.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hope that, in the future, users will no longer have to edit INI files directly.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some very advanced settings you may still have to edit the INI files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cannot hurt to familiarize yourself with the syntax.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you can see a portion of the BaseGame.ini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different types of sections and key-value pairs are easily recognized.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1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previous</a:t>
            </a:r>
            <a:r>
              <a:rPr lang="en-US" baseline="0" dirty="0" smtClean="0"/>
              <a:t> versions of Unreal Engine all code was split into a small number of DLLs.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DLL had a large number of responsibilities, which lead to a lot of very tightly coupled code that was difficult to maintain and extend.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Unreal Engine 4 we have rewritten large parts of the code base from scratch and reorganized it into hundreds of modules, each of which has one particular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Modules are still compiled into DLLs, but they can also still be compiled into one large monolithic binary.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important point is that the code base is now much more organized and easier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split our modules into various categories.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Modules that are used by the Engine can be found in the Runtime directory.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Modules that are used to build the Editor can be found in the Editor directory.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have some standalone programs, which share their modules with the Editor.</a:t>
            </a:r>
          </a:p>
          <a:p>
            <a:r>
              <a:rPr lang="en-US" baseline="0" dirty="0" smtClean="0"/>
              <a:t>Those modules are located in the Developer directory.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important convention to remember is that Runtime modules must not have any dependencies to Developer or Editor modules.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3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Eurostil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  <a:latin typeface="Eurostile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9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Eurostile-Roman-DTC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0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Eurostile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Eurostile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Eurostile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Eurostile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Eurostile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user/UnrealDevelopmentKit" TargetMode="External"/><Relationship Id="rId3" Type="http://schemas.openxmlformats.org/officeDocument/2006/relationships/hyperlink" Target="http://docs.unrealengine.com/" TargetMode="External"/><Relationship Id="rId7" Type="http://schemas.openxmlformats.org/officeDocument/2006/relationships/hyperlink" Target="http://wiki.unrealengin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unrealengine.com/" TargetMode="External"/><Relationship Id="rId5" Type="http://schemas.openxmlformats.org/officeDocument/2006/relationships/hyperlink" Target="http://answers.unrealengine.com/" TargetMode="External"/><Relationship Id="rId4" Type="http://schemas.openxmlformats.org/officeDocument/2006/relationships/hyperlink" Target="http://lmgtfy.com/?q=Unreal+engine+Trello+" TargetMode="External"/><Relationship Id="rId9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Eurostile Next LT Pro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/>
              <a:t>Engine Overview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62000" y="1657350"/>
            <a:ext cx="7696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 Programmer’s Glimpse at UE4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33400" y="3486150"/>
            <a:ext cx="8077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Eurostile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Gerke</a:t>
            </a:r>
            <a:r>
              <a:rPr lang="en-US" sz="2000" dirty="0" smtClean="0"/>
              <a:t> Max </a:t>
            </a:r>
            <a:r>
              <a:rPr lang="en-US" sz="2000" dirty="0" err="1" smtClean="0"/>
              <a:t>Preussner</a:t>
            </a:r>
            <a:endParaRPr lang="en-US" sz="2000" dirty="0" smtClean="0"/>
          </a:p>
          <a:p>
            <a:r>
              <a:rPr lang="en-US" sz="1400" dirty="0" smtClean="0"/>
              <a:t>max.preussner@epicgames.com</a:t>
            </a:r>
          </a:p>
        </p:txBody>
      </p:sp>
    </p:spTree>
    <p:extLst>
      <p:ext uri="{BB962C8B-B14F-4D97-AF65-F5344CB8AC3E}">
        <p14:creationId xmlns:p14="http://schemas.microsoft.com/office/powerpoint/2010/main" val="7683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08049"/>
              </p:ext>
            </p:extLst>
          </p:nvPr>
        </p:nvGraphicFramePr>
        <p:xfrm>
          <a:off x="2667000" y="1200148"/>
          <a:ext cx="6096000" cy="2747556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457926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Module</a:t>
                      </a:r>
                      <a:r>
                        <a:rPr lang="en-US" sz="14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Type</a:t>
                      </a:r>
                      <a:endParaRPr lang="en-US" sz="14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b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UnrealEd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Game</a:t>
                      </a:r>
                      <a:endParaRPr lang="en-US" dirty="0"/>
                    </a:p>
                  </a:txBody>
                  <a:tcPr/>
                </a:tc>
              </a:tr>
              <a:tr h="45792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Runtime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</a:tr>
              <a:tr h="457926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Third</a:t>
                      </a:r>
                      <a:r>
                        <a:rPr lang="en-US" b="0" baseline="0" dirty="0" err="1" smtClean="0"/>
                        <a:t>Party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</a:tr>
              <a:tr h="45792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Plugins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</a:tr>
              <a:tr h="45792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Developer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57926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Editor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CC00"/>
                          </a:solidFill>
                        </a:rPr>
                        <a:t>√</a:t>
                      </a:r>
                      <a:endParaRPr lang="en-US" b="1" dirty="0">
                        <a:solidFill>
                          <a:srgbClr val="00CC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ubtitle 2"/>
          <p:cNvSpPr txBox="1">
            <a:spLocks/>
          </p:cNvSpPr>
          <p:nvPr/>
        </p:nvSpPr>
        <p:spPr>
          <a:xfrm>
            <a:off x="2667000" y="4057650"/>
            <a:ext cx="6096000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Eurostile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Module usage across different types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9624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Important Modules for Beginners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Core – Fundamental core types &amp; functions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CoreUObject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Implements the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UObject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sub-system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Engine – Game classes &amp; engine framework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OnlineSubsystem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Online &amp; social networking features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Slate – Widget library &amp; high-level UI features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0" y="3105150"/>
            <a:ext cx="4343400" cy="135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4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Interesting Modules for Advanced Programmers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DesktopPlatform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Useful APIs for Windows, Mac &amp; Linux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DetailCustomizations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Editor’s Details panel customizations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Launch – Main loop classes &amp; functions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Messaging – Message passing sub-system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Sockets – Network socket implementations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Settings – Editor &amp; Project Settings API</a:t>
            </a:r>
          </a:p>
          <a:p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SlateCore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– Fundamental UI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functionality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TargetPlatform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Platform abstraction layer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UMG – Unreal Motion Graphics implementation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UnrealEd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Unreal Editor main frame &amp; features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161" y="2343150"/>
            <a:ext cx="1526839" cy="192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6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Interesting Modules for Cool Features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Analytics – Collects usage statistics from Editor &amp; games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AssetRegistry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Database for assets in Unreal Editor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GameLiveStreaming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Twitch Streaming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HeadMountedDisplay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HMD Support API (Oculus, etc.)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JsonUtilities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XmlParser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Handle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Json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&amp; XML files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SourceControl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API for custom source control providers</a:t>
            </a:r>
          </a:p>
        </p:txBody>
      </p:sp>
    </p:spTree>
    <p:extLst>
      <p:ext uri="{BB962C8B-B14F-4D97-AF65-F5344CB8AC3E}">
        <p14:creationId xmlns:p14="http://schemas.microsoft.com/office/powerpoint/2010/main" val="21282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Your Game Projects can…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Use Blueprints, C++ Code or both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Contain any number of modules &amp; plug-ins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Be moved around and shared with others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Project Templates to Get You Started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Blank (with or without sample content)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First Person Shooter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Side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scroller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top-down &amp; puzzle games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Flying &amp; driving games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They all come in Blueprint and C++ flavors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More to come, and make your own!</a:t>
            </a:r>
          </a:p>
        </p:txBody>
      </p:sp>
      <p:pic>
        <p:nvPicPr>
          <p:cNvPr id="2050" name="Picture 2" descr="newproject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96578"/>
            <a:ext cx="1447800" cy="410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60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5" y="133351"/>
            <a:ext cx="5368771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648200" y="126023"/>
            <a:ext cx="4343400" cy="388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Eurostile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/>
              <a:t>Project Templates &amp; Samples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170478"/>
            <a:ext cx="5652655" cy="326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890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648200" y="126023"/>
            <a:ext cx="4343400" cy="388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Eurostile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/>
              <a:t>Project Packaging &amp; Deployment</a:t>
            </a:r>
          </a:p>
        </p:txBody>
      </p:sp>
      <p:pic>
        <p:nvPicPr>
          <p:cNvPr id="3074" name="Picture 2" descr="packaging_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1950"/>
            <a:ext cx="2525628" cy="39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tting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64095"/>
            <a:ext cx="4419600" cy="263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15950"/>
            <a:ext cx="5105400" cy="286974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01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54" y="234316"/>
            <a:ext cx="5079546" cy="340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What’s Next?</a:t>
            </a:r>
          </a:p>
        </p:txBody>
      </p:sp>
      <p:pic>
        <p:nvPicPr>
          <p:cNvPr id="9218" name="Picture 2" descr="https://i.chzbgr.com/maxW500/1094540032/h7BF3EE68/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"/>
          <a:stretch/>
        </p:blipFill>
        <p:spPr bwMode="auto">
          <a:xfrm>
            <a:off x="5410200" y="1078230"/>
            <a:ext cx="3471053" cy="3246120"/>
          </a:xfrm>
          <a:prstGeom prst="rect">
            <a:avLst/>
          </a:prstGeom>
          <a:noFill/>
          <a:ln w="508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Questions?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2971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Documentation, Tutorials and Help at: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hlinkClick r:id="rId3"/>
            </a:endParaRPr>
          </a:p>
          <a:p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AnswerHub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Engine Documentation: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Official Forums: 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Community Wiki: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YouTube Videos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Community IRC: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Unreal Engine 4 Roadmap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u="sng" dirty="0">
                <a:hlinkClick r:id="rId4"/>
              </a:rPr>
              <a:t>lmgtfy.com/?q=</a:t>
            </a:r>
            <a:r>
              <a:rPr lang="en-US" sz="2000" u="sng" dirty="0" err="1">
                <a:hlinkClick r:id="rId4"/>
              </a:rPr>
              <a:t>Unreal+engine+Trello</a:t>
            </a:r>
            <a:r>
              <a:rPr lang="en-US" sz="2000" u="sng" dirty="0">
                <a:hlinkClick r:id="rId4"/>
              </a:rPr>
              <a:t>+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76600" y="1581150"/>
            <a:ext cx="57912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http://answers.unrealengine.com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http://docs.unrealengine.com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hlinkClick r:id="rId6"/>
              </a:rPr>
              <a:t>http://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6"/>
              </a:rPr>
              <a:t>forums.unrealengine.com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7"/>
              </a:rPr>
              <a:t>http://wiki.unrealengine.com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8"/>
              </a:rPr>
              <a:t>http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linkClick r:id="rId8"/>
              </a:rPr>
              <a:t>://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8"/>
              </a:rPr>
              <a:t>www.youtube.com/user/UnrealDevelopmentKit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unrealengine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on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FreeNode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2" descr="http://i1.kym-cdn.com/photos/images/original/000/155/144/6ca67b8f-37dd-40ef-9feb-02bed851c09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2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3810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This Is Not Your Grandma’s Engine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UE4 is pretty hot… but also huge!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5000+ directories, 40,000+ files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Bazillions of lines of code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Hundreds of modules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Dozens of tools, thousands of features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Centuries of man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years</a:t>
            </a:r>
          </a:p>
          <a:p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How To Master All This?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Start with toes, work your way up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Most code &amp; content you’ll never touch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Nobody knows everything about UE4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But you’ll see, it’s really quite easy!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0621"/>
            <a:ext cx="2341652" cy="420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1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2484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Root Directory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Engine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All code, content &amp; configuration for the Engine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MyProject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– All files for the game project ‘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MyProject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’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Templates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Templates for creating new projects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Inside the /Engine and Project Directories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Binaries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Executables &amp; DLLs for the Engine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Build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Files needed for building the Engine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Config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– Configuration files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Shared Engine content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DerivedDataCache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– Cached content data files (Engine only)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Intermediate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Temporary build products (Engine only)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Plugins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Shared and project specific plug-ins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Saved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Autosaves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local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configs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screenshots, etc.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Source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Source code for all the things!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09550"/>
            <a:ext cx="14859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Big Picture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Configuration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INI Files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Hold class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properties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Will be loaded into CDOs on startup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Organized in a hierarchy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Higher INIs override lower ones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Organized in sections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Key-value pairs within sections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Important ones exposed in Editor UI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Low-level access with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FConfig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54" y="126223"/>
            <a:ext cx="1487745" cy="435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0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Big Picture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Configuration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INI Files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Hold class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properties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Will be loaded into CDOs on startup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Organized in a hierarchy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Higher INIs override lower ones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Organized in sections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Key-value pairs within sections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Important ones exposed in Editor UI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Low-level access with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FConfig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86600" y="3931149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Constructor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86600" y="3105150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BaseXXX.ini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86600" y="2266950"/>
            <a:ext cx="1828800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DefaultXXX.ini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83175" y="1428750"/>
            <a:ext cx="18288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XXX.ini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  <a:endCxn id="8" idx="0"/>
          </p:cNvCxnSpPr>
          <p:nvPr/>
        </p:nvCxnSpPr>
        <p:spPr>
          <a:xfrm>
            <a:off x="7997575" y="1885950"/>
            <a:ext cx="3425" cy="381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7" idx="0"/>
          </p:cNvCxnSpPr>
          <p:nvPr/>
        </p:nvCxnSpPr>
        <p:spPr>
          <a:xfrm>
            <a:off x="8001000" y="2724150"/>
            <a:ext cx="0" cy="381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2" idx="0"/>
          </p:cNvCxnSpPr>
          <p:nvPr/>
        </p:nvCxnSpPr>
        <p:spPr>
          <a:xfrm>
            <a:off x="8001000" y="3562350"/>
            <a:ext cx="0" cy="368799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350"/>
            <a:ext cx="5829300" cy="322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76350"/>
            <a:ext cx="5791200" cy="32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4648200" y="126023"/>
            <a:ext cx="4343400" cy="388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Eurostile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/>
              <a:t>Editor &amp; Project Settings</a:t>
            </a:r>
          </a:p>
        </p:txBody>
      </p:sp>
    </p:spTree>
    <p:extLst>
      <p:ext uri="{BB962C8B-B14F-4D97-AF65-F5344CB8AC3E}">
        <p14:creationId xmlns:p14="http://schemas.microsoft.com/office/powerpoint/2010/main" val="11247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68"/>
          <a:stretch/>
        </p:blipFill>
        <p:spPr bwMode="auto">
          <a:xfrm>
            <a:off x="166900" y="125577"/>
            <a:ext cx="37193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038600" y="125577"/>
            <a:ext cx="4876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Sections for </a:t>
            </a:r>
            <a:r>
              <a:rPr lang="en-US" sz="1800" dirty="0" err="1" smtClean="0"/>
              <a:t>UObjects</a:t>
            </a:r>
            <a:endParaRPr lang="en-US" sz="1800" dirty="0" smtClean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[/Script/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ModuleName.ClassName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/>
              <a:t>Sections for </a:t>
            </a:r>
            <a:r>
              <a:rPr lang="en-US" sz="1800" dirty="0" smtClean="0"/>
              <a:t>Custom Settings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SectionName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Supported Value Types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Numeric values, strings,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enums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Structured data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Static and dynamic arrays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Automatic serialization for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UObject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properties</a:t>
            </a:r>
          </a:p>
        </p:txBody>
      </p:sp>
    </p:spTree>
    <p:extLst>
      <p:ext uri="{BB962C8B-B14F-4D97-AF65-F5344CB8AC3E}">
        <p14:creationId xmlns:p14="http://schemas.microsoft.com/office/powerpoint/2010/main" val="222933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Modularity Promotes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Reusability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Extensibility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Maintainability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Decoupling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Efficiency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Monolithic builds are</a:t>
            </a:r>
            <a:b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still possible though!</a:t>
            </a:r>
          </a:p>
        </p:txBody>
      </p:sp>
      <p:pic>
        <p:nvPicPr>
          <p:cNvPr id="5122" name="Picture 2" descr="http://www.google.com/url?sa=i&amp;source=images&amp;cd=&amp;docid=zYnip81as9RQoM&amp;tbnid=NK23VOuIojfLRM:&amp;ved=0CAUQjBw4LQ&amp;url=http%3A%2F%2Fhauspanther.wpengine.netdna-cdn.com%2Fwp-content%2Fuploads%2F2014%2F04%2FKatris3.jpg&amp;ei=NmnMU4CpDuan8gH_xYDAAQ&amp;psig=AFQjCNHN_FJ6MNpOnZ8qcVODUpa8gkdr_Q&amp;ust=1405991606311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11274"/>
            <a:ext cx="4038600" cy="26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0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The Big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Directories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Modules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Next?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Module Types</a:t>
            </a:r>
          </a:p>
          <a:p>
            <a:r>
              <a:rPr lang="en-US" sz="1800" u="sng" dirty="0" smtClean="0">
                <a:solidFill>
                  <a:schemeClr val="bg1">
                    <a:lumMod val="75000"/>
                  </a:schemeClr>
                </a:solidFill>
              </a:rPr>
              <a:t>Developer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– Used by Editor &amp; Programs, not Games</a:t>
            </a:r>
          </a:p>
          <a:p>
            <a:r>
              <a:rPr lang="en-US" sz="1800" u="sng" dirty="0" smtClean="0">
                <a:solidFill>
                  <a:schemeClr val="bg1">
                    <a:lumMod val="75000"/>
                  </a:schemeClr>
                </a:solidFill>
              </a:rPr>
              <a:t>Editor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– Used by Unreal Editor only</a:t>
            </a:r>
          </a:p>
          <a:p>
            <a:r>
              <a:rPr lang="en-US" sz="1800" u="sng" dirty="0" smtClean="0">
                <a:solidFill>
                  <a:schemeClr val="bg1">
                    <a:lumMod val="75000"/>
                  </a:schemeClr>
                </a:solidFill>
              </a:rPr>
              <a:t>Runtime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– Used by Editor, Games &amp; Programs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ThirdParty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External code from other companies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Plugins – Extensions for Editor, Games, or both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Programs – Standalone applications &amp; tools</a:t>
            </a:r>
          </a:p>
          <a:p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Module Dependency Rules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Runtime modules </a:t>
            </a:r>
            <a:r>
              <a:rPr lang="en-US" sz="1800" u="sng" dirty="0" smtClean="0">
                <a:solidFill>
                  <a:schemeClr val="bg1">
                    <a:lumMod val="75000"/>
                  </a:schemeClr>
                </a:solidFill>
              </a:rPr>
              <a:t>must not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have dependencies to Editor or Developer modules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Plug-in modules </a:t>
            </a:r>
            <a:r>
              <a:rPr lang="en-US" sz="1800" u="sng" dirty="0" smtClean="0">
                <a:solidFill>
                  <a:schemeClr val="bg1">
                    <a:lumMod val="75000"/>
                  </a:schemeClr>
                </a:solidFill>
              </a:rPr>
              <a:t>must not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have dependencies to other plug-ins</a:t>
            </a:r>
          </a:p>
        </p:txBody>
      </p:sp>
    </p:spTree>
    <p:extLst>
      <p:ext uri="{BB962C8B-B14F-4D97-AF65-F5344CB8AC3E}">
        <p14:creationId xmlns:p14="http://schemas.microsoft.com/office/powerpoint/2010/main" val="23945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FBFBF"/>
      </a:hlink>
      <a:folHlink>
        <a:srgbClr val="BFBFBF"/>
      </a:folHlink>
    </a:clrScheme>
    <a:fontScheme name="Custom 1">
      <a:majorFont>
        <a:latin typeface="Eurostile Next LT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51507</TotalTime>
  <Words>1898</Words>
  <Application>Microsoft Office PowerPoint</Application>
  <PresentationFormat>On-screen Show (16:9)</PresentationFormat>
  <Paragraphs>361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Eurostile-Roman-DTC</vt:lpstr>
      <vt:lpstr>Eurostile</vt:lpstr>
      <vt:lpstr>Eurostile Next LT Pro</vt:lpstr>
      <vt:lpstr>Office Theme</vt:lpstr>
      <vt:lpstr>Engine Overview</vt:lpstr>
      <vt:lpstr>The Big Picture</vt:lpstr>
      <vt:lpstr>The Big Picture</vt:lpstr>
      <vt:lpstr>The Big Picture</vt:lpstr>
      <vt:lpstr>The Big Picture</vt:lpstr>
      <vt:lpstr>PowerPoint Presentation</vt:lpstr>
      <vt:lpstr>PowerPoint Presentation</vt:lpstr>
      <vt:lpstr>The Big Picture</vt:lpstr>
      <vt:lpstr>The Big Picture</vt:lpstr>
      <vt:lpstr>The Big Picture</vt:lpstr>
      <vt:lpstr>The Big Picture</vt:lpstr>
      <vt:lpstr>The Big Picture</vt:lpstr>
      <vt:lpstr>The Big Picture</vt:lpstr>
      <vt:lpstr>The Big Picture</vt:lpstr>
      <vt:lpstr>PowerPoint Presentation</vt:lpstr>
      <vt:lpstr>PowerPoint Presentation</vt:lpstr>
      <vt:lpstr>PowerPoint Presentation</vt:lpstr>
      <vt:lpstr>Questions?</vt:lpstr>
    </vt:vector>
  </TitlesOfParts>
  <Company>Epic Games,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 Marketing Plan Template</dc:title>
  <dc:creator>Kendall Boyd</dc:creator>
  <cp:lastModifiedBy>Max Preussner</cp:lastModifiedBy>
  <cp:revision>659</cp:revision>
  <dcterms:created xsi:type="dcterms:W3CDTF">2012-02-20T15:14:26Z</dcterms:created>
  <dcterms:modified xsi:type="dcterms:W3CDTF">2014-07-28T16:27:45Z</dcterms:modified>
</cp:coreProperties>
</file>